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56" r:id="rId4"/>
    <p:sldId id="259" r:id="rId5"/>
    <p:sldId id="257" r:id="rId6"/>
    <p:sldId id="258" r:id="rId7"/>
    <p:sldId id="260" r:id="rId8"/>
    <p:sldId id="261" r:id="rId9"/>
    <p:sldId id="265" r:id="rId10"/>
    <p:sldId id="264" r:id="rId12"/>
    <p:sldId id="263" r:id="rId13"/>
    <p:sldId id="286" r:id="rId14"/>
    <p:sldId id="266" r:id="rId15"/>
    <p:sldId id="271" r:id="rId16"/>
    <p:sldId id="267" r:id="rId17"/>
    <p:sldId id="268" r:id="rId18"/>
    <p:sldId id="269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E60"/>
    <a:srgbClr val="A1C955"/>
    <a:srgbClr val="8EF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What and How Well You Performed? A Multitask Learning Approach to</a:t>
            </a:r>
            <a:b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Action Quality Assessment</a:t>
            </a:r>
            <a:endParaRPr lang="zh-CN" alt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Paritosh Parmar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Brendan Tran Morris</a:t>
            </a:r>
            <a:endParaRPr lang="zh-CN" altLang="en-US"/>
          </a:p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University of Nevada, Las Vegas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CVPR2019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MTL-AQA (Loss functions)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AQA Task: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Classification Task: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Captioning Task: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Overall: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08350"/>
          <a:ext cx="91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914400" imgH="241300" progId="Equation.KSEE3">
                  <p:embed/>
                </p:oleObj>
              </mc:Choice>
              <mc:Fallback>
                <p:oleObj name="" r:id="rId1" imgW="914400" imgH="2413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08350"/>
                        <a:ext cx="914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 descr="微信图片_201905041958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85" y="1590675"/>
            <a:ext cx="4999355" cy="1023620"/>
          </a:xfrm>
          <a:prstGeom prst="rect">
            <a:avLst/>
          </a:prstGeom>
        </p:spPr>
      </p:pic>
      <p:pic>
        <p:nvPicPr>
          <p:cNvPr id="10" name="图片 9" descr="微信图片_201905041958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2533015"/>
            <a:ext cx="4676775" cy="1214755"/>
          </a:xfrm>
          <a:prstGeom prst="rect">
            <a:avLst/>
          </a:prstGeom>
        </p:spPr>
      </p:pic>
      <p:pic>
        <p:nvPicPr>
          <p:cNvPr id="11" name="图片 10" descr="微信图片_201905041958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0" y="3611880"/>
            <a:ext cx="4565650" cy="1130935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73960" y="4887595"/>
          <a:ext cx="4385945" cy="57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2044700" imgH="266700" progId="Equation.KSEE3">
                  <p:embed/>
                </p:oleObj>
              </mc:Choice>
              <mc:Fallback>
                <p:oleObj name="" r:id="rId6" imgW="2044700" imgH="266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3960" y="4887595"/>
                        <a:ext cx="4385945" cy="57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MTL-AQA (MSCADC)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948045" cy="4351655"/>
          </a:xfrm>
        </p:spPr>
        <p:txBody>
          <a:bodyPr/>
          <a:p>
            <a:r>
              <a:rPr lang="en-US" altLang="zh-CN"/>
              <a:t>Multiscale Context Aggregation with Dilated Convolutions</a:t>
            </a:r>
            <a:endParaRPr lang="en-US" altLang="zh-CN"/>
          </a:p>
          <a:p>
            <a:r>
              <a:rPr lang="en-US" altLang="zh-CN"/>
              <a:t>input: downsample 96-frame videos to 16 key action frames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1780" y="299085"/>
            <a:ext cx="4951095" cy="60020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02030" y="6177280"/>
            <a:ext cx="10188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i="1"/>
              <a:t>Ref: </a:t>
            </a:r>
            <a:r>
              <a:rPr sz="1600" i="1"/>
              <a:t>Fisher Yu and Vladlen Koltun. Multi-scale context aggregation by dilated convolutions. </a:t>
            </a:r>
            <a:r>
              <a:rPr lang="en-US" sz="1600" i="1"/>
              <a:t>ICLR 2016</a:t>
            </a:r>
            <a:endParaRPr lang="en-US" sz="16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Output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6465" y="1691005"/>
            <a:ext cx="10542270" cy="3109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489710"/>
            <a:ext cx="4606290" cy="2620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10" y="1489075"/>
            <a:ext cx="5001895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459865"/>
            <a:ext cx="6042660" cy="4103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80860" y="3810000"/>
            <a:ext cx="44557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Bn: </a:t>
            </a:r>
            <a:r>
              <a:rPr lang="en-US" altLang="zh-CN"/>
              <a:t>BLEU (Bilingual Evaluation Understudy)</a:t>
            </a:r>
            <a:endParaRPr lang="en-US" altLang="zh-CN"/>
          </a:p>
          <a:p>
            <a:r>
              <a:rPr lang="en-US" altLang="zh-CN" b="1"/>
              <a:t>M:  </a:t>
            </a:r>
            <a:r>
              <a:rPr lang="en-US" altLang="zh-CN"/>
              <a:t> Meteor</a:t>
            </a:r>
            <a:endParaRPr lang="en-US" altLang="zh-CN"/>
          </a:p>
          <a:p>
            <a:r>
              <a:rPr lang="en-US" altLang="zh-CN" b="1"/>
              <a:t>R: </a:t>
            </a:r>
            <a:r>
              <a:rPr lang="en-US" altLang="zh-CN"/>
              <a:t>ROUGE (Recall-Oriented Understudy for Gisting Evaluation)</a:t>
            </a:r>
            <a:endParaRPr lang="en-US" altLang="zh-CN"/>
          </a:p>
          <a:p>
            <a:r>
              <a:rPr lang="en-US" altLang="zh-CN" b="1"/>
              <a:t>C: </a:t>
            </a:r>
            <a:r>
              <a:rPr lang="en-US" altLang="zh-CN"/>
              <a:t>CIDEr (Consensus-based Image Description Evaluation)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880860" y="2688590"/>
            <a:ext cx="3324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 love white cats.</a:t>
            </a:r>
            <a:endParaRPr lang="en-US" altLang="zh-CN" sz="2400"/>
          </a:p>
          <a:p>
            <a:r>
              <a:rPr lang="en-US" altLang="zh-CN" sz="2400"/>
              <a:t>I love white white cats.</a:t>
            </a:r>
            <a:endParaRPr lang="en-US" altLang="zh-CN" sz="2400"/>
          </a:p>
        </p:txBody>
      </p:sp>
      <p:sp>
        <p:nvSpPr>
          <p:cNvPr id="9" name="矩形 8"/>
          <p:cNvSpPr/>
          <p:nvPr/>
        </p:nvSpPr>
        <p:spPr>
          <a:xfrm>
            <a:off x="6958330" y="3160395"/>
            <a:ext cx="127635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8830" y="3160395"/>
            <a:ext cx="506730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719060" y="3160395"/>
            <a:ext cx="661670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479155" y="3160395"/>
            <a:ext cx="672465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218930" y="3160395"/>
            <a:ext cx="517525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804660" y="3159760"/>
            <a:ext cx="85090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48830" y="3160395"/>
            <a:ext cx="123190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79155" y="3133725"/>
            <a:ext cx="1256665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719570" y="3126740"/>
            <a:ext cx="1725295" cy="3924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 animBg="1"/>
      <p:bldP spid="10" grpId="1" animBg="1"/>
      <p:bldP spid="11" grpId="1" animBg="1"/>
      <p:bldP spid="12" grpId="1" animBg="1"/>
      <p:bldP spid="13" grpId="1" animBg="1"/>
      <p:bldP spid="14" grpId="0" animBg="1"/>
      <p:bldP spid="15" grpId="0" animBg="1"/>
      <p:bldP spid="16" grpId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15005" y="1386840"/>
            <a:ext cx="576199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7080" y="1471930"/>
            <a:ext cx="5577840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+ the first to introduce multi-task into AQA and the approach is general</a:t>
            </a:r>
            <a:endParaRPr lang="en-US" altLang="zh-CN"/>
          </a:p>
          <a:p>
            <a:r>
              <a:rPr lang="en-US" altLang="zh-CN"/>
              <a:t>+ contributed the largest AQA dataset</a:t>
            </a:r>
            <a:endParaRPr lang="en-US" altLang="zh-CN"/>
          </a:p>
          <a:p>
            <a:r>
              <a:rPr lang="en-US" altLang="zh-CN"/>
              <a:t>+ related to NLP to some extent</a:t>
            </a:r>
            <a:endParaRPr lang="en-US" altLang="zh-CN"/>
          </a:p>
          <a:p>
            <a:r>
              <a:rPr lang="en-US" altLang="zh-CN"/>
              <a:t>- can't explain the averaging operation before classifier</a:t>
            </a:r>
            <a:endParaRPr lang="en-US" altLang="zh-CN"/>
          </a:p>
          <a:p>
            <a:r>
              <a:rPr lang="en-US" altLang="zh-CN"/>
              <a:t>- just combined different models and didn't give any description for some of these models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References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i="1">
                <a:sym typeface="+mn-ea"/>
              </a:rPr>
              <a:t>Du Tran, Lubomir Bourdev, Rob Fergus, Lorenzo Torresani,and Manohar Paluri. Learning spatiotemporal features with 3d convolutional networks. </a:t>
            </a:r>
            <a:r>
              <a:rPr lang="en-US" altLang="zh-CN" sz="2400" i="1">
                <a:sym typeface="+mn-ea"/>
              </a:rPr>
              <a:t>ICCV 2015</a:t>
            </a:r>
            <a:endParaRPr lang="en-US" altLang="zh-CN" sz="2400" i="1"/>
          </a:p>
          <a:p>
            <a:r>
              <a:rPr sz="2400" i="1">
                <a:sym typeface="+mn-ea"/>
              </a:rPr>
              <a:t>Fisher Yu and Vladlen Koltun. Multi-scale context aggregation by dilated convolutions. </a:t>
            </a:r>
            <a:r>
              <a:rPr lang="en-US" sz="2400" i="1">
                <a:sym typeface="+mn-ea"/>
              </a:rPr>
              <a:t>ICLR 2016</a:t>
            </a:r>
            <a:endParaRPr lang="en-US" sz="2400" i="1">
              <a:sym typeface="+mn-ea"/>
            </a:endParaRPr>
          </a:p>
          <a:p>
            <a:r>
              <a:rPr lang="en-US" sz="2400" i="1"/>
              <a:t>https://www.cnblogs.com/Determined22/p/6910277.html</a:t>
            </a:r>
            <a:endParaRPr lang="en-US" sz="2400" i="1"/>
          </a:p>
          <a:p>
            <a:r>
              <a:rPr lang="zh-CN" altLang="en-US" sz="2400" i="1"/>
              <a:t>Oriol Vinyals Google, Alexander Toshev, Samy Bengio, Dumitru Erhan. Show and Tell: A Neural Image Caption Generator. CVPR 2015</a:t>
            </a:r>
            <a:endParaRPr lang="en-US" i="1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Definition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Multitask: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	a single model caters to more than a single task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	a common body that branches into task-specific heads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	main task &amp; auxiliary tasks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6923085" y="5638391"/>
            <a:ext cx="2274579" cy="705485"/>
          </a:xfrm>
          <a:prstGeom prst="roundRect">
            <a:avLst/>
          </a:prstGeom>
          <a:solidFill>
            <a:srgbClr val="2CBEBB"/>
          </a:solidFill>
          <a:ln>
            <a:noFill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/>
            <a:r>
              <a:rPr lang="en-US" altLang="zh-CN" dirty="0">
                <a:solidFill>
                  <a:srgbClr val="FFFFFF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</a:rPr>
              <a:t>AQA</a:t>
            </a:r>
            <a:endParaRPr lang="en-US" altLang="zh-CN" dirty="0">
              <a:solidFill>
                <a:srgbClr val="FFFFFF"/>
              </a:solidFill>
              <a:latin typeface="Calibri Light" panose="020F030202020403020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4593590" y="4465004"/>
            <a:ext cx="2144363" cy="1044028"/>
          </a:xfrm>
          <a:prstGeom prst="roundRect">
            <a:avLst/>
          </a:prstGeom>
          <a:noFill/>
          <a:ln>
            <a:solidFill>
              <a:srgbClr val="40D096"/>
            </a:solidFill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/>
            <a:r>
              <a:rPr lang="en-US" altLang="zh-CN" dirty="0">
                <a:solidFill>
                  <a:srgbClr val="5F5F5F"/>
                </a:solidFill>
              </a:rPr>
              <a:t>generate action quality score</a:t>
            </a:r>
            <a:endParaRPr lang="en-US" altLang="zh-CN" dirty="0">
              <a:solidFill>
                <a:srgbClr val="5F5F5F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7010690" y="3558225"/>
            <a:ext cx="2144363" cy="979509"/>
          </a:xfrm>
          <a:prstGeom prst="roundRect">
            <a:avLst/>
          </a:prstGeom>
          <a:noFill/>
          <a:ln>
            <a:solidFill>
              <a:srgbClr val="40D096"/>
            </a:solidFill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/>
            <a:r>
              <a:rPr lang="en-US" altLang="zh-CN" dirty="0">
                <a:solidFill>
                  <a:srgbClr val="5F5F5F"/>
                </a:solidFill>
              </a:rPr>
              <a:t>detailed action classification</a:t>
            </a:r>
            <a:endParaRPr lang="en-US" altLang="zh-CN" dirty="0">
              <a:solidFill>
                <a:srgbClr val="5F5F5F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9864757" y="4714867"/>
            <a:ext cx="2144363" cy="1142565"/>
          </a:xfrm>
          <a:prstGeom prst="roundRect">
            <a:avLst/>
          </a:prstGeom>
          <a:noFill/>
          <a:ln>
            <a:solidFill>
              <a:srgbClr val="40D096"/>
            </a:solidFill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/>
            <a:r>
              <a:rPr lang="en-US" altLang="zh-CN" dirty="0">
                <a:solidFill>
                  <a:srgbClr val="5F5F5F"/>
                </a:solidFill>
              </a:rPr>
              <a:t>generate a commentary of performance</a:t>
            </a:r>
            <a:endParaRPr lang="en-US" altLang="zh-CN" dirty="0">
              <a:solidFill>
                <a:srgbClr val="5F5F5F"/>
              </a:solidFill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5624914" y="5507858"/>
            <a:ext cx="1340743" cy="434621"/>
          </a:xfrm>
          <a:custGeom>
            <a:avLst/>
            <a:gdLst>
              <a:gd name="connsiteX0" fmla="*/ 23365 w 2099815"/>
              <a:gd name="connsiteY0" fmla="*/ 0 h 1409700"/>
              <a:gd name="connsiteX1" fmla="*/ 194815 w 2099815"/>
              <a:gd name="connsiteY1" fmla="*/ 1219200 h 1409700"/>
              <a:gd name="connsiteX2" fmla="*/ 1452115 w 2099815"/>
              <a:gd name="connsiteY2" fmla="*/ 1104900 h 1409700"/>
              <a:gd name="connsiteX3" fmla="*/ 2099815 w 209981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815" h="1409700">
                <a:moveTo>
                  <a:pt x="23365" y="0"/>
                </a:moveTo>
                <a:cubicBezTo>
                  <a:pt x="-9973" y="517525"/>
                  <a:pt x="-43310" y="1035050"/>
                  <a:pt x="194815" y="1219200"/>
                </a:cubicBezTo>
                <a:cubicBezTo>
                  <a:pt x="432940" y="1403350"/>
                  <a:pt x="1134615" y="1073150"/>
                  <a:pt x="1452115" y="1104900"/>
                </a:cubicBezTo>
                <a:cubicBezTo>
                  <a:pt x="1769615" y="1136650"/>
                  <a:pt x="2099815" y="1409700"/>
                  <a:pt x="2099815" y="1409700"/>
                </a:cubicBezTo>
              </a:path>
            </a:pathLst>
          </a:custGeom>
          <a:noFill/>
          <a:ln>
            <a:solidFill>
              <a:srgbClr val="40D096"/>
            </a:solidFill>
            <a:prstDash val="sysDash"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>
            <p:custDataLst>
              <p:tags r:id="rId6"/>
            </p:custDataLst>
          </p:nvPr>
        </p:nvSpPr>
        <p:spPr>
          <a:xfrm>
            <a:off x="7802509" y="4537734"/>
            <a:ext cx="420544" cy="1100921"/>
          </a:xfrm>
          <a:custGeom>
            <a:avLst/>
            <a:gdLst>
              <a:gd name="connsiteX0" fmla="*/ 277369 w 658369"/>
              <a:gd name="connsiteY0" fmla="*/ 0 h 2057400"/>
              <a:gd name="connsiteX1" fmla="*/ 10669 w 658369"/>
              <a:gd name="connsiteY1" fmla="*/ 952500 h 2057400"/>
              <a:gd name="connsiteX2" fmla="*/ 601219 w 658369"/>
              <a:gd name="connsiteY2" fmla="*/ 1314450 h 2057400"/>
              <a:gd name="connsiteX3" fmla="*/ 658369 w 658369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9" h="2057400">
                <a:moveTo>
                  <a:pt x="277369" y="0"/>
                </a:moveTo>
                <a:cubicBezTo>
                  <a:pt x="117031" y="366712"/>
                  <a:pt x="-43306" y="733425"/>
                  <a:pt x="10669" y="952500"/>
                </a:cubicBezTo>
                <a:cubicBezTo>
                  <a:pt x="64644" y="1171575"/>
                  <a:pt x="493269" y="1130300"/>
                  <a:pt x="601219" y="1314450"/>
                </a:cubicBezTo>
                <a:cubicBezTo>
                  <a:pt x="709169" y="1498600"/>
                  <a:pt x="566294" y="1943100"/>
                  <a:pt x="658369" y="2057400"/>
                </a:cubicBezTo>
              </a:path>
            </a:pathLst>
          </a:custGeom>
          <a:noFill/>
          <a:ln>
            <a:solidFill>
              <a:srgbClr val="40D096"/>
            </a:solidFill>
            <a:prstDash val="sysDash"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>
            <p:custDataLst>
              <p:tags r:id="rId7"/>
            </p:custDataLst>
          </p:nvPr>
        </p:nvSpPr>
        <p:spPr>
          <a:xfrm>
            <a:off x="9155092" y="5857335"/>
            <a:ext cx="1179862" cy="158125"/>
          </a:xfrm>
          <a:custGeom>
            <a:avLst/>
            <a:gdLst>
              <a:gd name="connsiteX0" fmla="*/ 1847850 w 1847850"/>
              <a:gd name="connsiteY0" fmla="*/ 0 h 247650"/>
              <a:gd name="connsiteX1" fmla="*/ 1524000 w 1847850"/>
              <a:gd name="connsiteY1" fmla="*/ 228600 h 247650"/>
              <a:gd name="connsiteX2" fmla="*/ 704850 w 1847850"/>
              <a:gd name="connsiteY2" fmla="*/ 114300 h 247650"/>
              <a:gd name="connsiteX3" fmla="*/ 0 w 1847850"/>
              <a:gd name="connsiteY3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247650">
                <a:moveTo>
                  <a:pt x="1847850" y="0"/>
                </a:moveTo>
                <a:cubicBezTo>
                  <a:pt x="1781175" y="104775"/>
                  <a:pt x="1714500" y="209550"/>
                  <a:pt x="1524000" y="228600"/>
                </a:cubicBezTo>
                <a:cubicBezTo>
                  <a:pt x="1333500" y="247650"/>
                  <a:pt x="958850" y="111125"/>
                  <a:pt x="704850" y="114300"/>
                </a:cubicBezTo>
                <a:cubicBezTo>
                  <a:pt x="450850" y="117475"/>
                  <a:pt x="225425" y="182562"/>
                  <a:pt x="0" y="247650"/>
                </a:cubicBezTo>
              </a:path>
            </a:pathLst>
          </a:custGeom>
          <a:noFill/>
          <a:ln>
            <a:solidFill>
              <a:srgbClr val="40D096"/>
            </a:solidFill>
            <a:prstDash val="sysDash"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Motivation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Current AQA and skills assessment approaches propose to learn features that serve only one task - estimating the final score.</a:t>
            </a:r>
            <a:endParaRPr lang="en-US" altLang="zh-CN"/>
          </a:p>
          <a:p>
            <a:r>
              <a:rPr lang="en-US" altLang="zh-CN"/>
              <a:t>Using extra information in training has been proven to be useful.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Related Works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AQA: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i) non machine learning encoders + regressor: rely solely on pose features, neglect important visual quality cues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ii) C3D: capture appearance and salient motions</a:t>
            </a:r>
            <a:endParaRPr lang="en-US" altLang="zh-CN"/>
          </a:p>
          <a:p>
            <a:r>
              <a:rPr lang="en-US" altLang="zh-CN"/>
              <a:t>Skills Assessment: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i) spatio-temporal interest points (STIP's) in frequency domain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ii) convolutional features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iii) temporal attention, spatial attention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Multitask AQA Dataset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 descr="微信图片_201905041927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1005"/>
            <a:ext cx="9213215" cy="2410460"/>
          </a:xfrm>
          <a:prstGeom prst="rect">
            <a:avLst/>
          </a:prstGeom>
        </p:spPr>
      </p:pic>
      <p:pic>
        <p:nvPicPr>
          <p:cNvPr id="8" name="图片 7" descr="微信图片_20190504193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4101465"/>
            <a:ext cx="4834255" cy="2105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MTL-AQA (Origin of two auxiliary tasks)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936169" y="3294563"/>
            <a:ext cx="2485957" cy="1242978"/>
          </a:xfrm>
          <a:prstGeom prst="rect">
            <a:avLst/>
          </a:prstGeom>
          <a:solidFill>
            <a:srgbClr val="1F74AD"/>
          </a:solidFill>
          <a:ln w="28575" cmpd="sng">
            <a:solidFill>
              <a:schemeClr val="accent1"/>
            </a:solidFill>
            <a:prstDash val="solid"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68137" tIns="68137" rIns="68137" bIns="681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000">
              <a:solidFill>
                <a:sysClr val="window" lastClr="FFFFFF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2"/>
            </p:custDataLst>
          </p:nvPr>
        </p:nvSpPr>
        <p:spPr>
          <a:xfrm rot="18770822">
            <a:off x="3185311" y="3125048"/>
            <a:ext cx="1768382" cy="95048"/>
          </a:xfrm>
          <a:custGeom>
            <a:avLst/>
            <a:gdLst>
              <a:gd name="connsiteX0" fmla="*/ 0 w 1257468"/>
              <a:gd name="connsiteY0" fmla="*/ 17753 h 35507"/>
              <a:gd name="connsiteX1" fmla="*/ 1257468 w 125746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468" h="35507">
                <a:moveTo>
                  <a:pt x="0" y="17753"/>
                </a:moveTo>
                <a:lnTo>
                  <a:pt x="1257468" y="17753"/>
                </a:lnTo>
              </a:path>
            </a:pathLst>
          </a:custGeom>
          <a:noFill/>
          <a:ln w="28575" cmpd="sng">
            <a:solidFill>
              <a:schemeClr val="accent1"/>
            </a:solidFill>
            <a:prstDash val="solid"/>
          </a:ln>
        </p:spPr>
        <p:style>
          <a:lnRef idx="2">
            <a:srgbClr val="1F74AD">
              <a:shade val="60000"/>
              <a:hueOff val="0"/>
              <a:satOff val="0"/>
              <a:lumOff val="0"/>
              <a:alphaOff val="0"/>
            </a:srgbClr>
          </a:lnRef>
          <a:fillRef idx="0">
            <a:scrgbClr r="0" g="0" b="0"/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609996" tIns="-13683" rIns="609998" bIns="-13684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4690498" y="1770402"/>
            <a:ext cx="2485957" cy="1242978"/>
          </a:xfrm>
          <a:prstGeom prst="rect">
            <a:avLst/>
          </a:prstGeom>
          <a:solidFill>
            <a:srgbClr val="3498DB"/>
          </a:solidFill>
          <a:ln w="28575" cmpd="sng">
            <a:solidFill>
              <a:schemeClr val="accent1"/>
            </a:solidFill>
            <a:prstDash val="solid"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68137" tIns="68137" rIns="68137" bIns="681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000">
              <a:solidFill>
                <a:sysClr val="window" lastClr="FFFFFF"/>
              </a:solidFill>
            </a:endParaRPr>
          </a:p>
        </p:txBody>
      </p:sp>
      <p:sp>
        <p:nvSpPr>
          <p:cNvPr id="23" name="任意多边形: 形状 22"/>
          <p:cNvSpPr/>
          <p:nvPr>
            <p:custDataLst>
              <p:tags r:id="rId4"/>
            </p:custDataLst>
          </p:nvPr>
        </p:nvSpPr>
        <p:spPr>
          <a:xfrm>
            <a:off x="7176935" y="2264088"/>
            <a:ext cx="1121024" cy="227569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  <a:ln w="28575" cmpd="sng">
            <a:solidFill>
              <a:schemeClr val="accent1"/>
            </a:solidFill>
            <a:prstDash val="solid"/>
          </a:ln>
        </p:spPr>
        <p:style>
          <a:lnRef idx="2">
            <a:srgbClr val="1F74AD">
              <a:shade val="80000"/>
              <a:hueOff val="0"/>
              <a:satOff val="0"/>
              <a:lumOff val="0"/>
              <a:alphaOff val="0"/>
            </a:srgbClr>
          </a:lnRef>
          <a:fillRef idx="0">
            <a:scrgbClr r="0" g="0" b="0"/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512921" tIns="-8574" rIns="512922" bIns="-8574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24" name="矩形 23"/>
          <p:cNvSpPr/>
          <p:nvPr>
            <p:custDataLst>
              <p:tags r:id="rId5"/>
            </p:custDataLst>
          </p:nvPr>
        </p:nvSpPr>
        <p:spPr>
          <a:xfrm>
            <a:off x="8205470" y="1770746"/>
            <a:ext cx="2485957" cy="1242978"/>
          </a:xfrm>
          <a:prstGeom prst="rect">
            <a:avLst/>
          </a:prstGeom>
          <a:solidFill>
            <a:srgbClr val="3498DB">
              <a:lumMod val="60000"/>
              <a:lumOff val="40000"/>
            </a:srgbClr>
          </a:solidFill>
          <a:ln w="28575" cmpd="sng">
            <a:solidFill>
              <a:schemeClr val="accent1"/>
            </a:solidFill>
            <a:prstDash val="solid"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68137" tIns="68137" rIns="68137" bIns="681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000">
              <a:solidFill>
                <a:sysClr val="window" lastClr="FFFFFF"/>
              </a:solidFill>
            </a:endParaRPr>
          </a:p>
        </p:txBody>
      </p:sp>
      <p:sp>
        <p:nvSpPr>
          <p:cNvPr id="25" name="任意多边形: 形状 24"/>
          <p:cNvSpPr/>
          <p:nvPr>
            <p:custDataLst>
              <p:tags r:id="rId6"/>
            </p:custDataLst>
          </p:nvPr>
        </p:nvSpPr>
        <p:spPr>
          <a:xfrm rot="2829178" flipV="1">
            <a:off x="3191724" y="4353399"/>
            <a:ext cx="1746527" cy="214237"/>
          </a:xfrm>
          <a:custGeom>
            <a:avLst/>
            <a:gdLst>
              <a:gd name="connsiteX0" fmla="*/ 0 w 1257468"/>
              <a:gd name="connsiteY0" fmla="*/ 17753 h 35507"/>
              <a:gd name="connsiteX1" fmla="*/ 1257468 w 125746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468" h="35507">
                <a:moveTo>
                  <a:pt x="0" y="17753"/>
                </a:moveTo>
                <a:lnTo>
                  <a:pt x="1257468" y="17753"/>
                </a:lnTo>
              </a:path>
            </a:pathLst>
          </a:custGeom>
          <a:noFill/>
          <a:ln w="28575" cmpd="sng">
            <a:solidFill>
              <a:schemeClr val="accent1"/>
            </a:solidFill>
            <a:prstDash val="solid"/>
          </a:ln>
        </p:spPr>
        <p:style>
          <a:lnRef idx="2">
            <a:srgbClr val="1F74AD">
              <a:shade val="60000"/>
              <a:hueOff val="0"/>
              <a:satOff val="0"/>
              <a:lumOff val="0"/>
              <a:alphaOff val="0"/>
            </a:srgbClr>
          </a:lnRef>
          <a:fillRef idx="0">
            <a:scrgbClr r="0" g="0" b="0"/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609997" tIns="-13683" rIns="609997" bIns="-13684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44" name="矩形 43"/>
          <p:cNvSpPr/>
          <p:nvPr>
            <p:custDataLst>
              <p:tags r:id="rId7"/>
            </p:custDataLst>
          </p:nvPr>
        </p:nvSpPr>
        <p:spPr>
          <a:xfrm>
            <a:off x="4690498" y="4645352"/>
            <a:ext cx="2485957" cy="1242978"/>
          </a:xfrm>
          <a:prstGeom prst="rect">
            <a:avLst/>
          </a:prstGeom>
          <a:solidFill>
            <a:srgbClr val="3498DB"/>
          </a:solidFill>
          <a:ln w="28575" cmpd="sng">
            <a:solidFill>
              <a:schemeClr val="accent1"/>
            </a:solidFill>
            <a:prstDash val="solid"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68137" tIns="68137" rIns="68137" bIns="681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000">
              <a:solidFill>
                <a:sysClr val="window" lastClr="FFFFFF"/>
              </a:solidFill>
            </a:endParaRPr>
          </a:p>
        </p:txBody>
      </p:sp>
      <p:sp>
        <p:nvSpPr>
          <p:cNvPr id="29" name="任意多边形: 形状 28"/>
          <p:cNvSpPr/>
          <p:nvPr>
            <p:custDataLst>
              <p:tags r:id="rId8"/>
            </p:custDataLst>
          </p:nvPr>
        </p:nvSpPr>
        <p:spPr>
          <a:xfrm rot="10800000" flipV="1">
            <a:off x="7152522" y="5173000"/>
            <a:ext cx="1044292" cy="271300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  <a:ln w="28575" cmpd="sng">
            <a:solidFill>
              <a:schemeClr val="accent1"/>
            </a:solidFill>
            <a:prstDash val="solid"/>
          </a:ln>
        </p:spPr>
        <p:style>
          <a:lnRef idx="2">
            <a:srgbClr val="1F74AD">
              <a:shade val="80000"/>
              <a:hueOff val="0"/>
              <a:satOff val="0"/>
              <a:lumOff val="0"/>
              <a:alphaOff val="0"/>
            </a:srgbClr>
          </a:lnRef>
          <a:fillRef idx="0">
            <a:scrgbClr r="0" g="0" b="0"/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512921" tIns="-8574" rIns="512922" bIns="-8574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32" name="矩形 31"/>
          <p:cNvSpPr/>
          <p:nvPr>
            <p:custDataLst>
              <p:tags r:id="rId9"/>
            </p:custDataLst>
          </p:nvPr>
        </p:nvSpPr>
        <p:spPr>
          <a:xfrm>
            <a:off x="8206017" y="4638736"/>
            <a:ext cx="2485957" cy="1242978"/>
          </a:xfrm>
          <a:prstGeom prst="rect">
            <a:avLst/>
          </a:prstGeom>
          <a:solidFill>
            <a:srgbClr val="3498DB">
              <a:lumMod val="60000"/>
              <a:lumOff val="40000"/>
            </a:srgbClr>
          </a:solidFill>
          <a:ln w="28575" cmpd="sng">
            <a:solidFill>
              <a:schemeClr val="accent1"/>
            </a:solidFill>
            <a:prstDash val="solid"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68137" tIns="68137" rIns="68137" bIns="681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000">
              <a:solidFill>
                <a:sysClr val="window" lastClr="FFFFFF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121038" y="3434435"/>
            <a:ext cx="2116219" cy="963231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24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Action Quality</a:t>
            </a:r>
            <a:endParaRPr lang="en-US" altLang="zh-CN" sz="24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4875368" y="1910274"/>
            <a:ext cx="2116219" cy="963231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20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what action was carried out</a:t>
            </a:r>
            <a:endParaRPr lang="en-US" altLang="zh-CN" sz="20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4875368" y="4785225"/>
            <a:ext cx="2116219" cy="963231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20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how well that action was executed</a:t>
            </a:r>
            <a:endParaRPr lang="en-US" altLang="zh-CN" sz="20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8391328" y="1909629"/>
            <a:ext cx="2116219" cy="963231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20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detailed action classification</a:t>
            </a:r>
            <a:endParaRPr lang="en-US" altLang="zh-CN" sz="20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8390886" y="4778609"/>
            <a:ext cx="2116219" cy="963231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a verbal description</a:t>
            </a:r>
            <a:endParaRPr lang="en-US" altLang="zh-CN" sz="20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f02e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MTL-AQA (C3D-AVG)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 descr="微信图片_201905042010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7895" y="1569720"/>
            <a:ext cx="10356215" cy="4072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MTL-AQA (C3D-AVG)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34160"/>
            <a:ext cx="10515600" cy="2135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3836670"/>
            <a:ext cx="10306050" cy="1854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60450" y="5876290"/>
            <a:ext cx="1018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i="1"/>
              <a:t>Ref: </a:t>
            </a:r>
            <a:r>
              <a:rPr lang="zh-CN" altLang="en-US" sz="1600" i="1"/>
              <a:t>Du Tran, Lubomir Bourdev, Rob Fergus, Lorenzo Torresani,and Manohar Paluri. Learning spatiotemporal features with 3d convolutional networks. </a:t>
            </a:r>
            <a:r>
              <a:rPr lang="en-US" altLang="zh-CN" sz="1600" i="1"/>
              <a:t>ICCV 2015</a:t>
            </a:r>
            <a:endParaRPr lang="en-US" altLang="zh-CN" sz="1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MTL-AQA (C3D-AVG)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Yuwen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 descr="微信图片_201905042010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7895" y="1569720"/>
            <a:ext cx="10356215" cy="40722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4060" y="3069590"/>
            <a:ext cx="372745" cy="17894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31635" y="3823335"/>
            <a:ext cx="535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?</a:t>
            </a:r>
            <a:endParaRPr lang="en-US" alt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TEMPLATE_CATEGORY" val="diagram"/>
  <p:tag name="KSO_WM_TEMPLATE_INDEX" val="160257"/>
  <p:tag name="KSO_WM_UNIT_TYPE" val="n_h_a"/>
  <p:tag name="KSO_WM_UNIT_INDEX" val="1_1_1"/>
  <p:tag name="KSO_WM_UNIT_ID" val="259*n_h_a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12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h_h_i*1_1_1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i*1_3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3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h_h_h_i*1_1_1_2_1"/>
  <p:tag name="KSO_WM_UNIT_LAYERLEVEL" val="1_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h_i"/>
  <p:tag name="KSO_WM_UNIT_INDEX" val="1_1_1_2_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i*1_4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4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i*1_5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5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h_h_h_i*1_1_2_1_1"/>
  <p:tag name="KSO_WM_UNIT_LAYERLEVEL" val="1_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h_i"/>
  <p:tag name="KSO_WM_UNIT_INDEX" val="1_1_2_1_1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4522_4*p_h_f*1_1_1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PRESET_TEXT" val="添加文本"/>
  <p:tag name="KSO_WM_UNIT_NOCLEAR" val="0"/>
  <p:tag name="KSO_WM_UNIT_VALUE" val="12"/>
  <p:tag name="KSO_WM_DIAGRAM_GROUP_CODE" val="p1-1"/>
  <p:tag name="KSO_WM_UNIT_TYPE" val="p_h_f"/>
  <p:tag name="KSO_WM_UNIT_INDEX" val="1_1_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4522_4*p_h_h_f*1_1_1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PRESET_TEXT" val="添加文本"/>
  <p:tag name="KSO_WM_UNIT_NOCLEAR" val="0"/>
  <p:tag name="KSO_WM_UNIT_VALUE" val="12"/>
  <p:tag name="KSO_WM_DIAGRAM_GROUP_CODE" val="p1-1"/>
  <p:tag name="KSO_WM_UNIT_TYPE" val="p_h_h_f"/>
  <p:tag name="KSO_WM_UNIT_INDEX" val="1_1_1_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4522_4*p_h_h_f*1_1_2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PRESET_TEXT" val="添加文本"/>
  <p:tag name="KSO_WM_UNIT_NOCLEAR" val="0"/>
  <p:tag name="KSO_WM_UNIT_VALUE" val="12"/>
  <p:tag name="KSO_WM_DIAGRAM_GROUP_CODE" val="p1-1"/>
  <p:tag name="KSO_WM_UNIT_TYPE" val="p_h_h_f"/>
  <p:tag name="KSO_WM_UNIT_INDEX" val="1_1_2_1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1"/>
  <p:tag name="KSO_WM_UNIT_ID" val="259*n_h_f*1_2_1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4522_4*p_h_h_h_f*1_1_1_2_1"/>
  <p:tag name="KSO_WM_TEMPLATE_CATEGORY" val="diagram"/>
  <p:tag name="KSO_WM_TEMPLATE_INDEX" val="20164522"/>
  <p:tag name="KSO_WM_UNIT_LAYERLEVEL" val="1_1_1_1_1"/>
  <p:tag name="KSO_WM_TAG_VERSION" val="1.0"/>
  <p:tag name="KSO_WM_BEAUTIFY_FLAG" val="#wm#"/>
  <p:tag name="KSO_WM_UNIT_PRESET_TEXT" val="添加文本"/>
  <p:tag name="KSO_WM_UNIT_NOCLEAR" val="0"/>
  <p:tag name="KSO_WM_UNIT_VALUE" val="12"/>
  <p:tag name="KSO_WM_DIAGRAM_GROUP_CODE" val="p1-1"/>
  <p:tag name="KSO_WM_UNIT_TYPE" val="p_h_h_h_f"/>
  <p:tag name="KSO_WM_UNIT_INDEX" val="1_1_1_2_1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4522_4*p_h_h_h_f*1_1_2_1_1"/>
  <p:tag name="KSO_WM_TEMPLATE_CATEGORY" val="diagram"/>
  <p:tag name="KSO_WM_TEMPLATE_INDEX" val="20164522"/>
  <p:tag name="KSO_WM_UNIT_LAYERLEVEL" val="1_1_1_1_1"/>
  <p:tag name="KSO_WM_TAG_VERSION" val="1.0"/>
  <p:tag name="KSO_WM_BEAUTIFY_FLAG" val="#wm#"/>
  <p:tag name="KSO_WM_UNIT_PRESET_TEXT" val="添加文本"/>
  <p:tag name="KSO_WM_UNIT_NOCLEAR" val="0"/>
  <p:tag name="KSO_WM_UNIT_VALUE" val="12"/>
  <p:tag name="KSO_WM_DIAGRAM_GROUP_CODE" val="p1-1"/>
  <p:tag name="KSO_WM_UNIT_TYPE" val="p_h_h_h_f"/>
  <p:tag name="KSO_WM_UNIT_INDEX" val="1_1_2_1_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2"/>
  <p:tag name="KSO_WM_UNIT_ID" val="259*n_h_f*1_2_2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160257"/>
  <p:tag name="KSO_WM_UNIT_TYPE" val="n_h_f"/>
  <p:tag name="KSO_WM_UNIT_INDEX" val="1_2_3"/>
  <p:tag name="KSO_WM_UNIT_ID" val="259*n_h_f*1_2_3"/>
  <p:tag name="KSO_WM_UNIT_CLEAR" val="1"/>
  <p:tag name="KSO_WM_UNIT_LAYERLEVEL" val="1_1_1"/>
  <p:tag name="KSO_WM_UNIT_VALUE" val="45"/>
  <p:tag name="KSO_WM_UNIT_HIGHLIGHT" val="0"/>
  <p:tag name="KSO_WM_UNIT_COMPATIBLE" val="0"/>
  <p:tag name="KSO_WM_UNIT_PRESET_TEXT_INDEX" val="4"/>
  <p:tag name="KSO_WM_UNIT_PRESET_TEXT_LEN" val="24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160257"/>
  <p:tag name="KSO_WM_UNIT_TYPE" val="n_i"/>
  <p:tag name="KSO_WM_UNIT_INDEX" val="1_1"/>
  <p:tag name="KSO_WM_UNIT_ID" val="259*n_i*1_1"/>
  <p:tag name="KSO_WM_UNIT_CLEAR" val="1"/>
  <p:tag name="KSO_WM_UNIT_LAYERLEVEL" val="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160257"/>
  <p:tag name="KSO_WM_UNIT_TYPE" val="n_i"/>
  <p:tag name="KSO_WM_UNIT_INDEX" val="1_2"/>
  <p:tag name="KSO_WM_UNIT_ID" val="259*n_i*1_2"/>
  <p:tag name="KSO_WM_UNIT_CLEAR" val="1"/>
  <p:tag name="KSO_WM_UNIT_LAYERLEVEL" val="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160257"/>
  <p:tag name="KSO_WM_UNIT_TYPE" val="n_i"/>
  <p:tag name="KSO_WM_UNIT_INDEX" val="1_3"/>
  <p:tag name="KSO_WM_UNIT_ID" val="259*n_i*1_3"/>
  <p:tag name="KSO_WM_UNIT_CLEAR" val="1"/>
  <p:tag name="KSO_WM_UNIT_LAYERLEVEL" val="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h_i*1_1_1"/>
  <p:tag name="KSO_WM_UNIT_LAYERLEVEL" val="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4522"/>
  <p:tag name="KSO_WM_UNIT_ID" val="diagram20164522_4*p_i*1_1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2849</Words>
  <Application>WPS 演示</Application>
  <PresentationFormat>宽屏</PresentationFormat>
  <Paragraphs>220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Calibri Light</vt:lpstr>
      <vt:lpstr>微软雅黑</vt:lpstr>
      <vt:lpstr>Calibri</vt:lpstr>
      <vt:lpstr>Arial Unicode MS</vt:lpstr>
      <vt:lpstr>Office 主题</vt:lpstr>
      <vt:lpstr>1_Office 主题</vt:lpstr>
      <vt:lpstr>Equation.KSEE3</vt:lpstr>
      <vt:lpstr>Equation.KSEE3</vt:lpstr>
      <vt:lpstr>What and How Well You Performed? A Multitask Learning Approach to Action Quality Assessment</vt:lpstr>
      <vt:lpstr>Definition</vt:lpstr>
      <vt:lpstr>Motivation</vt:lpstr>
      <vt:lpstr>Related Works</vt:lpstr>
      <vt:lpstr>Multitask AQA Dataset</vt:lpstr>
      <vt:lpstr>MTL-AQA (Origin of two auxiliary tasks)</vt:lpstr>
      <vt:lpstr>MTL-AQA (C3D-AVG)</vt:lpstr>
      <vt:lpstr>MTL-AQA (C3D-AVG)</vt:lpstr>
      <vt:lpstr>MTL-AQA (C3D-AVG)</vt:lpstr>
      <vt:lpstr>MTL-AQA (Loss functions)</vt:lpstr>
      <vt:lpstr>MTL-AQA (MSCADC)</vt:lpstr>
      <vt:lpstr>Output</vt:lpstr>
      <vt:lpstr>Experiments</vt:lpstr>
      <vt:lpstr>Experiments</vt:lpstr>
      <vt:lpstr>Experiments</vt:lpstr>
      <vt:lpstr>Experiments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T.S</cp:lastModifiedBy>
  <cp:revision>16</cp:revision>
  <dcterms:created xsi:type="dcterms:W3CDTF">2019-05-04T07:46:00Z</dcterms:created>
  <dcterms:modified xsi:type="dcterms:W3CDTF">2019-05-06T06:42:44Z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